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0" r:id="rId2"/>
    <p:sldId id="333" r:id="rId3"/>
    <p:sldId id="334" r:id="rId4"/>
    <p:sldId id="335" r:id="rId5"/>
    <p:sldId id="336" r:id="rId6"/>
  </p:sldIdLst>
  <p:sldSz cx="10333038" cy="7200900"/>
  <p:notesSz cx="6954838" cy="9309100"/>
  <p:defaultTextStyle>
    <a:defPPr>
      <a:defRPr lang="ru-RU"/>
    </a:defPPr>
    <a:lvl1pPr marL="0" algn="l" defTabSz="100190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0954" algn="l" defTabSz="100190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1908" algn="l" defTabSz="100190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02862" algn="l" defTabSz="100190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03816" algn="l" defTabSz="100190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04770" algn="l" defTabSz="100190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05724" algn="l" defTabSz="100190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06678" algn="l" defTabSz="100190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07632" algn="l" defTabSz="100190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32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B55A"/>
    <a:srgbClr val="00FFFF"/>
    <a:srgbClr val="5F5F5F"/>
    <a:srgbClr val="D309B6"/>
    <a:srgbClr val="99FF66"/>
    <a:srgbClr val="0033CC"/>
    <a:srgbClr val="777777"/>
    <a:srgbClr val="66FFFF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96" autoAdjust="0"/>
    <p:restoredTop sz="94660" autoAdjust="0"/>
  </p:normalViewPr>
  <p:slideViewPr>
    <p:cSldViewPr>
      <p:cViewPr varScale="1">
        <p:scale>
          <a:sx n="110" d="100"/>
          <a:sy n="110" d="100"/>
        </p:scale>
        <p:origin x="1614" y="-156"/>
      </p:cViewPr>
      <p:guideLst>
        <p:guide orient="horz" pos="2268"/>
        <p:guide pos="3255"/>
      </p:guideLst>
    </p:cSldViewPr>
  </p:slideViewPr>
  <p:outlineViewPr>
    <p:cViewPr>
      <p:scale>
        <a:sx n="33" d="100"/>
        <a:sy n="33" d="100"/>
      </p:scale>
      <p:origin x="0" y="36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76909" y="1440180"/>
            <a:ext cx="9299734" cy="1920240"/>
          </a:xfrm>
        </p:spPr>
        <p:txBody>
          <a:bodyPr vert="horz" lIns="50095" tIns="0" rIns="50095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53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89B8-A6F7-4B34-953C-D05DF95E3342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B157-080F-482D-B5C6-A1E422791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549956" y="3498283"/>
            <a:ext cx="7233127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500954" indent="0" algn="ctr">
              <a:buNone/>
            </a:lvl2pPr>
            <a:lvl3pPr marL="1001908" indent="0" algn="ctr">
              <a:buNone/>
            </a:lvl3pPr>
            <a:lvl4pPr marL="1502862" indent="0" algn="ctr">
              <a:buNone/>
            </a:lvl4pPr>
            <a:lvl5pPr marL="2003816" indent="0" algn="ctr">
              <a:buNone/>
            </a:lvl5pPr>
            <a:lvl6pPr marL="2504770" indent="0" algn="ctr">
              <a:buNone/>
            </a:lvl6pPr>
            <a:lvl7pPr marL="3005724" indent="0" algn="ctr">
              <a:buNone/>
            </a:lvl7pPr>
            <a:lvl8pPr marL="3506678" indent="0" algn="ctr">
              <a:buNone/>
            </a:lvl8pPr>
            <a:lvl9pPr marL="4007632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89B8-A6F7-4B34-953C-D05DF95E3342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B157-080F-482D-B5C6-A1E422791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91452" y="288371"/>
            <a:ext cx="2324934" cy="614410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16652" y="288371"/>
            <a:ext cx="6802583" cy="61441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89B8-A6F7-4B34-953C-D05DF95E3342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B157-080F-482D-B5C6-A1E422791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89B8-A6F7-4B34-953C-D05DF95E3342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B157-080F-482D-B5C6-A1E422791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8282" y="640080"/>
            <a:ext cx="8008104" cy="192024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3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08282" y="2633175"/>
            <a:ext cx="8008104" cy="1585198"/>
          </a:xfrm>
        </p:spPr>
        <p:txBody>
          <a:bodyPr anchor="t"/>
          <a:lstStyle>
            <a:lvl1pPr marL="80153" indent="0" algn="l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89B8-A6F7-4B34-953C-D05DF95E3342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955299" y="6737509"/>
            <a:ext cx="861087" cy="383381"/>
          </a:xfrm>
        </p:spPr>
        <p:txBody>
          <a:bodyPr/>
          <a:lstStyle/>
          <a:p>
            <a:fld id="{46C8B157-080F-482D-B5C6-A1E422791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6652" y="1680211"/>
            <a:ext cx="4563758" cy="4752261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2628" y="1680211"/>
            <a:ext cx="4563758" cy="4752261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89B8-A6F7-4B34-953C-D05DF95E3342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B157-080F-482D-B5C6-A1E422791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6652" y="286703"/>
            <a:ext cx="9299734" cy="12001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6652" y="1611868"/>
            <a:ext cx="4565553" cy="788431"/>
          </a:xfrm>
        </p:spPr>
        <p:txBody>
          <a:bodyPr anchor="ctr"/>
          <a:lstStyle>
            <a:lvl1pPr marL="0" indent="0">
              <a:buNone/>
              <a:defRPr sz="2600" b="0" cap="all" baseline="0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249041" y="1611868"/>
            <a:ext cx="4567346" cy="788431"/>
          </a:xfrm>
        </p:spPr>
        <p:txBody>
          <a:bodyPr anchor="ctr"/>
          <a:lstStyle>
            <a:lvl1pPr marL="0" indent="0">
              <a:buNone/>
              <a:defRPr sz="2600" b="0" cap="all" baseline="0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16652" y="2480311"/>
            <a:ext cx="4565553" cy="3952161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249041" y="2480311"/>
            <a:ext cx="4567346" cy="3952161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89B8-A6F7-4B34-953C-D05DF95E3342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B157-080F-482D-B5C6-A1E422791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89B8-A6F7-4B34-953C-D05DF95E3342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B157-080F-482D-B5C6-A1E422791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89B8-A6F7-4B34-953C-D05DF95E3342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B157-080F-482D-B5C6-A1E422791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6653" y="286702"/>
            <a:ext cx="3399498" cy="1220153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4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16653" y="1600201"/>
            <a:ext cx="3399498" cy="4832271"/>
          </a:xfrm>
        </p:spPr>
        <p:txBody>
          <a:bodyPr/>
          <a:lstStyle>
            <a:lvl1pPr marL="0" indent="0">
              <a:buNone/>
              <a:defRPr sz="15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039931" y="286703"/>
            <a:ext cx="5776455" cy="6145769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89B8-A6F7-4B34-953C-D05DF95E3342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B157-080F-482D-B5C6-A1E422791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6608" y="640080"/>
            <a:ext cx="6199823" cy="548402"/>
          </a:xfrm>
        </p:spPr>
        <p:txBody>
          <a:bodyPr lIns="50095" rIns="50095" bIns="0" anchor="b">
            <a:sp3d prstMaterial="softEdge"/>
          </a:bodyPr>
          <a:lstStyle>
            <a:lvl1pPr algn="ctr">
              <a:buNone/>
              <a:defRPr sz="22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66608" y="1923574"/>
            <a:ext cx="6199823" cy="416052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5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66608" y="1225126"/>
            <a:ext cx="6199823" cy="556870"/>
          </a:xfrm>
        </p:spPr>
        <p:txBody>
          <a:bodyPr lIns="50095" tIns="50095" rIns="50095" anchor="t"/>
          <a:lstStyle>
            <a:lvl1pPr marL="0" indent="0" algn="ctr">
              <a:buNone/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89B8-A6F7-4B34-953C-D05DF95E3342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B157-080F-482D-B5C6-A1E422791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516652" y="288370"/>
            <a:ext cx="9299734" cy="1200150"/>
          </a:xfrm>
          <a:prstGeom prst="rect">
            <a:avLst/>
          </a:prstGeom>
        </p:spPr>
        <p:txBody>
          <a:bodyPr vert="horz" lIns="100191" tIns="50095" rIns="100191" bIns="50095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516652" y="1680210"/>
            <a:ext cx="9299734" cy="4944618"/>
          </a:xfrm>
          <a:prstGeom prst="rect">
            <a:avLst/>
          </a:prstGeom>
        </p:spPr>
        <p:txBody>
          <a:bodyPr vert="horz" lIns="100191" tIns="50095" rIns="100191" bIns="50095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16652" y="6737509"/>
            <a:ext cx="2411042" cy="383381"/>
          </a:xfrm>
          <a:prstGeom prst="rect">
            <a:avLst/>
          </a:prstGeom>
        </p:spPr>
        <p:txBody>
          <a:bodyPr vert="horz" lIns="100191" tIns="50095" rIns="100191" bIns="50095" anchor="b"/>
          <a:lstStyle>
            <a:lvl1pPr algn="l" eaLnBrk="1" latinLnBrk="0" hangingPunct="1">
              <a:defRPr kumimoji="0" sz="13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CCD89B8-A6F7-4B34-953C-D05DF95E3342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530455" y="6737509"/>
            <a:ext cx="3272129" cy="383381"/>
          </a:xfrm>
          <a:prstGeom prst="rect">
            <a:avLst/>
          </a:prstGeom>
        </p:spPr>
        <p:txBody>
          <a:bodyPr vert="horz" lIns="100191" tIns="50095" rIns="100191" bIns="50095" anchor="b"/>
          <a:lstStyle>
            <a:lvl1pPr algn="ctr" eaLnBrk="1" latinLnBrk="0" hangingPunct="1">
              <a:defRPr kumimoji="0" sz="13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955299" y="6737509"/>
            <a:ext cx="861087" cy="383381"/>
          </a:xfrm>
          <a:prstGeom prst="rect">
            <a:avLst/>
          </a:prstGeom>
        </p:spPr>
        <p:txBody>
          <a:bodyPr vert="horz" lIns="0" tIns="50095" rIns="0" bIns="50095" anchor="b"/>
          <a:lstStyle>
            <a:lvl1pPr algn="r" eaLnBrk="1" latinLnBrk="0" hangingPunct="1">
              <a:defRPr kumimoji="0" sz="13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6C8B157-080F-482D-B5C6-A1E422791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5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601145" indent="-450859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951813" indent="-310592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42366" indent="-250477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82824" indent="-200382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693225" indent="-200382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933683" indent="-200382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54102" indent="-200382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374522" indent="-200382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94942" indent="-200382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09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190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0286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0381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047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057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066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076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420" y="1982455"/>
            <a:ext cx="7492050" cy="3902482"/>
          </a:xfrm>
          <a:prstGeom prst="rect">
            <a:avLst/>
          </a:prstGeom>
        </p:spPr>
      </p:pic>
      <p:grpSp>
        <p:nvGrpSpPr>
          <p:cNvPr id="2" name="Группа 1"/>
          <p:cNvGrpSpPr/>
          <p:nvPr/>
        </p:nvGrpSpPr>
        <p:grpSpPr>
          <a:xfrm>
            <a:off x="0" y="0"/>
            <a:ext cx="10333038" cy="7200900"/>
            <a:chOff x="0" y="0"/>
            <a:chExt cx="10333038" cy="7200900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9835250" y="6835856"/>
              <a:ext cx="417062" cy="301185"/>
            </a:xfrm>
            <a:prstGeom prst="rect">
              <a:avLst/>
            </a:prstGeom>
          </p:spPr>
          <p:txBody>
            <a:bodyPr wrap="none" lIns="100152" tIns="50076" rIns="100152" bIns="50076">
              <a:spAutoFit/>
            </a:bodyPr>
            <a:lstStyle/>
            <a:p>
              <a:pPr algn="r">
                <a:defRPr/>
              </a:pPr>
              <a:r>
                <a:rPr lang="en-US" sz="1300" b="1" dirty="0">
                  <a:ln w="6350">
                    <a:noFill/>
                  </a:ln>
                  <a:solidFill>
                    <a:srgbClr val="969696"/>
                  </a:solidFill>
                  <a:effectLst>
                    <a:outerShdw blurRad="114300" dist="1016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Brush Script MT" pitchFamily="66" charset="0"/>
                  <a:cs typeface="Arial" pitchFamily="34" charset="0"/>
                </a:rPr>
                <a:t>AK</a:t>
              </a:r>
              <a:endParaRPr lang="ru-RU" sz="1300" b="1" dirty="0">
                <a:ln w="6350">
                  <a:noFill/>
                </a:ln>
                <a:solidFill>
                  <a:srgbClr val="969696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0" y="0"/>
              <a:ext cx="10333038" cy="7200900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8324" tIns="44162" rIns="88324" bIns="44162"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5127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744629" y="6815852"/>
              <a:ext cx="423368" cy="2850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5999" y="288082"/>
              <a:ext cx="712879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675086"/>
              <a:ext cx="10333038" cy="1666"/>
            </a:xfrm>
            <a:prstGeom prst="line">
              <a:avLst/>
            </a:prstGeom>
            <a:ln w="28575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8406879" y="792138"/>
            <a:ext cx="1689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u="sng" dirty="0" smtClean="0">
                <a:solidFill>
                  <a:srgbClr val="7030A0"/>
                </a:solidFill>
                <a:latin typeface="geAcadNusx"/>
              </a:rPr>
              <a:t>კონტეინერების  განლაგების გეგმა</a:t>
            </a:r>
            <a:endParaRPr lang="en-US" sz="1400" b="1" u="sng" dirty="0">
              <a:solidFill>
                <a:srgbClr val="7030A0"/>
              </a:solidFill>
              <a:latin typeface="geAcadNusx"/>
            </a:endParaRPr>
          </a:p>
        </p:txBody>
      </p:sp>
      <p:sp>
        <p:nvSpPr>
          <p:cNvPr id="34" name="Заголовок 1"/>
          <p:cNvSpPr txBox="1">
            <a:spLocks/>
          </p:cNvSpPr>
          <p:nvPr/>
        </p:nvSpPr>
        <p:spPr>
          <a:xfrm>
            <a:off x="1049420" y="204057"/>
            <a:ext cx="8880017" cy="660089"/>
          </a:xfrm>
          <a:prstGeom prst="rect">
            <a:avLst/>
          </a:prstGeom>
        </p:spPr>
        <p:txBody>
          <a:bodyPr lIns="100152" tIns="50076" rIns="100152" bIns="50076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r">
              <a:defRPr/>
            </a:pPr>
            <a:r>
              <a:rPr lang="ka-GE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kikiAcadNusx"/>
                <a:ea typeface="+mj-ea"/>
                <a:cs typeface="+mj-cs"/>
              </a:rPr>
              <a:t>საყდრისის უბანი. მართვის მოედანი.</a:t>
            </a:r>
            <a:endParaRPr lang="ru-RU" sz="1400" b="1" i="1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kikiAcadNusx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42583" y="4608562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100" b="1" dirty="0" smtClean="0"/>
              <a:t>სანარიადო</a:t>
            </a:r>
            <a:endParaRPr lang="en-US" sz="11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814590" y="2880370"/>
            <a:ext cx="10927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100" b="1" dirty="0" smtClean="0"/>
              <a:t>სამედიცინო</a:t>
            </a:r>
            <a:endParaRPr lang="en-US" sz="11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366319" y="4342016"/>
            <a:ext cx="9361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100" b="1" dirty="0" smtClean="0"/>
              <a:t>ცვლის</a:t>
            </a:r>
          </a:p>
          <a:p>
            <a:r>
              <a:rPr lang="ka-GE" sz="1100" b="1" dirty="0" smtClean="0"/>
              <a:t> უფროსი</a:t>
            </a:r>
            <a:endParaRPr lang="en-US" sz="11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510335" y="2880659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100" b="1" dirty="0" smtClean="0"/>
              <a:t>დისპეჩერი</a:t>
            </a:r>
            <a:endParaRPr lang="en-US" sz="11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494111" y="2952958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100" b="1" dirty="0" smtClean="0"/>
              <a:t>დისპეჩერი</a:t>
            </a:r>
            <a:endParaRPr lang="en-US" sz="11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566119" y="3240410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№1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022503" y="3096394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№2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094511" y="406443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№3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566119" y="4136444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№4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1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10333038" cy="7200900"/>
            <a:chOff x="0" y="0"/>
            <a:chExt cx="10333038" cy="7200900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9835250" y="6835856"/>
              <a:ext cx="417062" cy="301185"/>
            </a:xfrm>
            <a:prstGeom prst="rect">
              <a:avLst/>
            </a:prstGeom>
          </p:spPr>
          <p:txBody>
            <a:bodyPr wrap="none" lIns="100152" tIns="50076" rIns="100152" bIns="50076">
              <a:spAutoFit/>
            </a:bodyPr>
            <a:lstStyle/>
            <a:p>
              <a:pPr algn="r">
                <a:defRPr/>
              </a:pPr>
              <a:r>
                <a:rPr lang="en-US" sz="1300" b="1" dirty="0">
                  <a:ln w="6350">
                    <a:noFill/>
                  </a:ln>
                  <a:solidFill>
                    <a:srgbClr val="969696"/>
                  </a:solidFill>
                  <a:effectLst>
                    <a:outerShdw blurRad="114300" dist="1016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Brush Script MT" pitchFamily="66" charset="0"/>
                  <a:cs typeface="Arial" pitchFamily="34" charset="0"/>
                </a:rPr>
                <a:t>AK</a:t>
              </a:r>
              <a:endParaRPr lang="ru-RU" sz="1300" b="1" dirty="0">
                <a:ln w="6350">
                  <a:noFill/>
                </a:ln>
                <a:solidFill>
                  <a:srgbClr val="969696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0" y="0"/>
              <a:ext cx="10333038" cy="7200900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8324" tIns="44162" rIns="88324" bIns="44162"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5127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44629" y="6815852"/>
              <a:ext cx="423368" cy="2850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5999" y="288082"/>
              <a:ext cx="712879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675086"/>
              <a:ext cx="10333038" cy="1666"/>
            </a:xfrm>
            <a:prstGeom prst="line">
              <a:avLst/>
            </a:prstGeom>
            <a:ln w="28575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8406879" y="792138"/>
            <a:ext cx="1689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u="sng" dirty="0" smtClean="0">
                <a:solidFill>
                  <a:srgbClr val="7030A0"/>
                </a:solidFill>
                <a:latin typeface="geAcadNusx"/>
              </a:rPr>
              <a:t>კონტეინერი </a:t>
            </a:r>
            <a:r>
              <a:rPr lang="ru-RU" sz="1400" b="1" u="sng" dirty="0" smtClean="0">
                <a:solidFill>
                  <a:srgbClr val="7030A0"/>
                </a:solidFill>
                <a:latin typeface="geAcadNusx"/>
              </a:rPr>
              <a:t>№1</a:t>
            </a:r>
            <a:endParaRPr lang="en-US" sz="1400" b="1" u="sng" dirty="0">
              <a:solidFill>
                <a:srgbClr val="7030A0"/>
              </a:solidFill>
              <a:latin typeface="geAcadNusx"/>
            </a:endParaRPr>
          </a:p>
        </p:txBody>
      </p:sp>
      <p:sp>
        <p:nvSpPr>
          <p:cNvPr id="34" name="Заголовок 1"/>
          <p:cNvSpPr txBox="1">
            <a:spLocks/>
          </p:cNvSpPr>
          <p:nvPr/>
        </p:nvSpPr>
        <p:spPr>
          <a:xfrm>
            <a:off x="1049420" y="204057"/>
            <a:ext cx="8880017" cy="660089"/>
          </a:xfrm>
          <a:prstGeom prst="rect">
            <a:avLst/>
          </a:prstGeom>
        </p:spPr>
        <p:txBody>
          <a:bodyPr lIns="100152" tIns="50076" rIns="100152" bIns="50076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r">
              <a:defRPr/>
            </a:pPr>
            <a:r>
              <a:rPr lang="ka-GE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kikiAcadNusx"/>
                <a:ea typeface="+mj-ea"/>
                <a:cs typeface="+mj-cs"/>
              </a:rPr>
              <a:t>საყდრისის უბანი. მართვის მოედანი.</a:t>
            </a:r>
            <a:endParaRPr lang="ru-RU" sz="1400" b="1" i="1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kikiAcadNusx"/>
              <a:ea typeface="+mj-ea"/>
              <a:cs typeface="+mj-cs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3" y="1251150"/>
            <a:ext cx="8206759" cy="472235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50095" y="6174154"/>
            <a:ext cx="70567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ka-GE" sz="1200" dirty="0" smtClean="0"/>
              <a:t>ელჩამრთველები - 2 ცალი,</a:t>
            </a:r>
          </a:p>
          <a:p>
            <a:pPr marL="342900" indent="-342900">
              <a:buFontTx/>
              <a:buChar char="-"/>
            </a:pPr>
            <a:r>
              <a:rPr lang="ka-GE" sz="1200" dirty="0" smtClean="0"/>
              <a:t>ელექტროროზეტი - 9 ცალი,</a:t>
            </a:r>
          </a:p>
          <a:p>
            <a:pPr marL="342900" indent="-342900">
              <a:buFontTx/>
              <a:buChar char="-"/>
            </a:pPr>
            <a:r>
              <a:rPr lang="ka-GE" sz="1200" dirty="0" smtClean="0"/>
              <a:t>600</a:t>
            </a:r>
            <a:r>
              <a:rPr lang="en-GB" sz="1200" dirty="0" smtClean="0"/>
              <a:t>X600</a:t>
            </a:r>
            <a:r>
              <a:rPr lang="ka-GE" sz="1200" dirty="0" smtClean="0"/>
              <a:t>მმ ზომის დიოდური სანათი - 2 ცალი</a:t>
            </a:r>
            <a:r>
              <a:rPr lang="ka-GE" sz="1200" dirty="0" smtClean="0"/>
              <a:t>.</a:t>
            </a:r>
          </a:p>
          <a:p>
            <a:pPr marL="342900" indent="-342900">
              <a:buFontTx/>
              <a:buChar char="-"/>
            </a:pPr>
            <a:r>
              <a:rPr lang="ka-GE" sz="1200" dirty="0" smtClean="0"/>
              <a:t>კედლები - 40მმ. სისქის კედლის სენდვიჩ-პანელებით თუნუქის სისქე 0,4-05 მმ.</a:t>
            </a:r>
          </a:p>
          <a:p>
            <a:pPr marL="342900" indent="-342900">
              <a:buFontTx/>
              <a:buChar char="-"/>
            </a:pPr>
            <a:r>
              <a:rPr lang="ka-GE" sz="1200" dirty="0" smtClean="0"/>
              <a:t>სახურავი 40 მმ. სისქის  სახურავის სენდვიჩ-პანელით თუნუქის სისქე 0,4-05 მმ.</a:t>
            </a:r>
          </a:p>
          <a:p>
            <a:pPr marL="342900" indent="-342900">
              <a:buFontTx/>
              <a:buChar char="-"/>
            </a:pPr>
            <a:r>
              <a:rPr lang="ka-GE" sz="1200" dirty="0" smtClean="0"/>
              <a:t>იატაკი-დათბუნებული ლინოლიუმი</a:t>
            </a:r>
          </a:p>
          <a:p>
            <a:pPr marL="342900" indent="-342900">
              <a:buFontTx/>
              <a:buChar char="-"/>
            </a:pPr>
            <a:r>
              <a:rPr lang="ka-GE" sz="1200" dirty="0" smtClean="0"/>
              <a:t>კარ-ფანჯრები-მეტალოპლასტმასის</a:t>
            </a:r>
            <a:endParaRPr lang="en-US" sz="1200" dirty="0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0800000">
            <a:off x="3294311" y="4968602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294311" y="4732833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dirty="0" smtClean="0"/>
              <a:t>0.20</a:t>
            </a:r>
            <a:endParaRPr lang="en-US" sz="1400" b="1" dirty="0"/>
          </a:p>
        </p:txBody>
      </p:sp>
      <p:sp>
        <p:nvSpPr>
          <p:cNvPr id="29" name="Равнобедренный треугольник 28"/>
          <p:cNvSpPr/>
          <p:nvPr/>
        </p:nvSpPr>
        <p:spPr>
          <a:xfrm rot="10800000">
            <a:off x="6030615" y="4988347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030615" y="4752578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dirty="0" smtClean="0"/>
              <a:t>0.20</a:t>
            </a:r>
            <a:endParaRPr lang="en-US" sz="1400" b="1" dirty="0"/>
          </a:p>
        </p:txBody>
      </p:sp>
      <p:sp>
        <p:nvSpPr>
          <p:cNvPr id="31" name="Равнобедренный треугольник 30"/>
          <p:cNvSpPr/>
          <p:nvPr/>
        </p:nvSpPr>
        <p:spPr>
          <a:xfrm rot="10800000">
            <a:off x="7398768" y="3692203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398768" y="3456434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dirty="0" smtClean="0"/>
              <a:t>0.20</a:t>
            </a:r>
            <a:endParaRPr lang="en-US" sz="1400" b="1" dirty="0"/>
          </a:p>
        </p:txBody>
      </p:sp>
      <p:sp>
        <p:nvSpPr>
          <p:cNvPr id="33" name="Равнобедренный треугольник 32"/>
          <p:cNvSpPr/>
          <p:nvPr/>
        </p:nvSpPr>
        <p:spPr>
          <a:xfrm rot="10800000">
            <a:off x="3654351" y="2756099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654351" y="252033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dirty="0" smtClean="0"/>
              <a:t>0.80</a:t>
            </a:r>
            <a:endParaRPr lang="en-US" sz="1400" b="1" dirty="0"/>
          </a:p>
        </p:txBody>
      </p:sp>
      <p:sp>
        <p:nvSpPr>
          <p:cNvPr id="36" name="Равнобедренный треугольник 35"/>
          <p:cNvSpPr/>
          <p:nvPr/>
        </p:nvSpPr>
        <p:spPr>
          <a:xfrm rot="10800000">
            <a:off x="6318647" y="2756099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318647" y="252033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dirty="0" smtClean="0"/>
              <a:t>0.80</a:t>
            </a:r>
            <a:endParaRPr lang="en-US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86199" y="3692203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h=2400mm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10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5" y="1099915"/>
            <a:ext cx="8716569" cy="4860079"/>
          </a:xfrm>
          <a:prstGeom prst="rect">
            <a:avLst/>
          </a:prstGeom>
        </p:spPr>
      </p:pic>
      <p:grpSp>
        <p:nvGrpSpPr>
          <p:cNvPr id="2" name="Группа 1"/>
          <p:cNvGrpSpPr/>
          <p:nvPr/>
        </p:nvGrpSpPr>
        <p:grpSpPr>
          <a:xfrm>
            <a:off x="0" y="0"/>
            <a:ext cx="10333038" cy="7200900"/>
            <a:chOff x="0" y="0"/>
            <a:chExt cx="10333038" cy="7200900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9835250" y="6835856"/>
              <a:ext cx="417062" cy="301185"/>
            </a:xfrm>
            <a:prstGeom prst="rect">
              <a:avLst/>
            </a:prstGeom>
          </p:spPr>
          <p:txBody>
            <a:bodyPr wrap="none" lIns="100152" tIns="50076" rIns="100152" bIns="50076">
              <a:spAutoFit/>
            </a:bodyPr>
            <a:lstStyle/>
            <a:p>
              <a:pPr algn="r">
                <a:defRPr/>
              </a:pPr>
              <a:r>
                <a:rPr lang="en-US" sz="1300" b="1" dirty="0">
                  <a:ln w="6350">
                    <a:noFill/>
                  </a:ln>
                  <a:solidFill>
                    <a:srgbClr val="969696"/>
                  </a:solidFill>
                  <a:effectLst>
                    <a:outerShdw blurRad="114300" dist="1016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Brush Script MT" pitchFamily="66" charset="0"/>
                  <a:cs typeface="Arial" pitchFamily="34" charset="0"/>
                </a:rPr>
                <a:t>AK</a:t>
              </a:r>
              <a:endParaRPr lang="ru-RU" sz="1300" b="1" dirty="0">
                <a:ln w="6350">
                  <a:noFill/>
                </a:ln>
                <a:solidFill>
                  <a:srgbClr val="969696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0" y="0"/>
              <a:ext cx="10333038" cy="7200900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8324" tIns="44162" rIns="88324" bIns="44162"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5127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744629" y="6815852"/>
              <a:ext cx="423368" cy="2850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5999" y="288082"/>
              <a:ext cx="712879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675086"/>
              <a:ext cx="10333038" cy="1666"/>
            </a:xfrm>
            <a:prstGeom prst="line">
              <a:avLst/>
            </a:prstGeom>
            <a:ln w="28575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8406879" y="792138"/>
            <a:ext cx="1689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u="sng" dirty="0" smtClean="0">
                <a:solidFill>
                  <a:srgbClr val="7030A0"/>
                </a:solidFill>
                <a:latin typeface="geAcadNusx"/>
              </a:rPr>
              <a:t>კონტეინერი </a:t>
            </a:r>
            <a:r>
              <a:rPr lang="ru-RU" sz="1400" b="1" u="sng" dirty="0" smtClean="0">
                <a:solidFill>
                  <a:srgbClr val="7030A0"/>
                </a:solidFill>
                <a:latin typeface="geAcadNusx"/>
              </a:rPr>
              <a:t>№</a:t>
            </a:r>
            <a:r>
              <a:rPr lang="ka-GE" sz="1400" b="1" u="sng" dirty="0" smtClean="0">
                <a:solidFill>
                  <a:srgbClr val="7030A0"/>
                </a:solidFill>
                <a:latin typeface="geAcadNusx"/>
              </a:rPr>
              <a:t>2</a:t>
            </a:r>
            <a:endParaRPr lang="en-US" sz="1400" b="1" u="sng" dirty="0">
              <a:solidFill>
                <a:srgbClr val="7030A0"/>
              </a:solidFill>
              <a:latin typeface="geAcadNusx"/>
            </a:endParaRPr>
          </a:p>
        </p:txBody>
      </p:sp>
      <p:sp>
        <p:nvSpPr>
          <p:cNvPr id="34" name="Заголовок 1"/>
          <p:cNvSpPr txBox="1">
            <a:spLocks/>
          </p:cNvSpPr>
          <p:nvPr/>
        </p:nvSpPr>
        <p:spPr>
          <a:xfrm>
            <a:off x="1049420" y="204057"/>
            <a:ext cx="8880017" cy="660089"/>
          </a:xfrm>
          <a:prstGeom prst="rect">
            <a:avLst/>
          </a:prstGeom>
        </p:spPr>
        <p:txBody>
          <a:bodyPr lIns="100152" tIns="50076" rIns="100152" bIns="50076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r">
              <a:defRPr/>
            </a:pPr>
            <a:r>
              <a:rPr lang="ka-GE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kikiAcadNusx"/>
                <a:ea typeface="+mj-ea"/>
                <a:cs typeface="+mj-cs"/>
              </a:rPr>
              <a:t>საყდრისის უბანი. მართვის მოედანი.</a:t>
            </a:r>
            <a:endParaRPr lang="ru-RU" sz="1400" b="1" i="1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kikiAcadNusx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0095" y="6174154"/>
            <a:ext cx="70567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ka-GE" sz="1200" dirty="0" smtClean="0"/>
              <a:t>ელჩამრთველები - 1 ცალი,</a:t>
            </a:r>
          </a:p>
          <a:p>
            <a:pPr marL="342900" indent="-342900">
              <a:buFontTx/>
              <a:buChar char="-"/>
            </a:pPr>
            <a:r>
              <a:rPr lang="ka-GE" sz="1200" dirty="0" smtClean="0"/>
              <a:t>ელექტროროზეტი - 3 ცალი,</a:t>
            </a:r>
          </a:p>
          <a:p>
            <a:pPr marL="342900" indent="-342900">
              <a:buFontTx/>
              <a:buChar char="-"/>
            </a:pPr>
            <a:r>
              <a:rPr lang="ka-GE" sz="1200" dirty="0" smtClean="0"/>
              <a:t>600</a:t>
            </a:r>
            <a:r>
              <a:rPr lang="en-GB" sz="1200" dirty="0" smtClean="0"/>
              <a:t>X600</a:t>
            </a:r>
            <a:r>
              <a:rPr lang="ka-GE" sz="1200" dirty="0" smtClean="0"/>
              <a:t>მმ ზომის დიოდური სანათი - 2 </a:t>
            </a:r>
            <a:r>
              <a:rPr lang="ka-GE" sz="1200" dirty="0" smtClean="0"/>
              <a:t>ცალი</a:t>
            </a:r>
          </a:p>
          <a:p>
            <a:pPr marL="342900" indent="-342900">
              <a:buFontTx/>
              <a:buChar char="-"/>
            </a:pPr>
            <a:r>
              <a:rPr lang="ka-GE" sz="1200" dirty="0" smtClean="0"/>
              <a:t>კედლები- 40 მმ. სისქის კედლის სენდვჩ-პანელებით თუნუქის სისქე 0,4-05 მმ.</a:t>
            </a:r>
          </a:p>
          <a:p>
            <a:pPr marL="342900" indent="-342900">
              <a:buFontTx/>
              <a:buChar char="-"/>
            </a:pPr>
            <a:r>
              <a:rPr lang="ka-GE" sz="1200" dirty="0" smtClean="0"/>
              <a:t>სახურავი- 40 მმ.სისქის სახურავის სენდვიჩ-პანელებით, თუნუქის სისქე 04-05 მმ.</a:t>
            </a:r>
          </a:p>
          <a:p>
            <a:pPr marL="342900" indent="-342900">
              <a:buFontTx/>
              <a:buChar char="-"/>
            </a:pPr>
            <a:r>
              <a:rPr lang="ka-GE" sz="1200" dirty="0" smtClean="0"/>
              <a:t>იატაკი- დათბუნებული ლინოლიუმი</a:t>
            </a:r>
          </a:p>
          <a:p>
            <a:pPr marL="342900" indent="-342900">
              <a:buFontTx/>
              <a:buChar char="-"/>
            </a:pPr>
            <a:r>
              <a:rPr lang="ka-GE" sz="1200" dirty="0" smtClean="0"/>
              <a:t>კარ-ფანჯრები - მეტალოპლასტმასის</a:t>
            </a:r>
            <a:endParaRPr lang="en-US" sz="1200" dirty="0"/>
          </a:p>
        </p:txBody>
      </p:sp>
      <p:sp>
        <p:nvSpPr>
          <p:cNvPr id="31" name="Равнобедренный треугольник 30"/>
          <p:cNvSpPr/>
          <p:nvPr/>
        </p:nvSpPr>
        <p:spPr>
          <a:xfrm rot="10800000">
            <a:off x="7758807" y="3476179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758807" y="324041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dirty="0" smtClean="0"/>
              <a:t>0.20</a:t>
            </a:r>
            <a:endParaRPr lang="en-US" sz="1400" b="1" dirty="0"/>
          </a:p>
        </p:txBody>
      </p:sp>
      <p:sp>
        <p:nvSpPr>
          <p:cNvPr id="33" name="Равнобедренный треугольник 32"/>
          <p:cNvSpPr/>
          <p:nvPr/>
        </p:nvSpPr>
        <p:spPr>
          <a:xfrm rot="10800000">
            <a:off x="2430216" y="2540075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430216" y="230430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dirty="0" smtClean="0"/>
              <a:t>0.80</a:t>
            </a:r>
            <a:endParaRPr lang="en-US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86199" y="3692203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h=2400mm</a:t>
            </a:r>
            <a:endParaRPr lang="en-US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94111" y="4608562"/>
            <a:ext cx="2808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38127" y="4372793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dirty="0" smtClean="0"/>
              <a:t>ღიობი ფანჯრის გარეშე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99899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07" y="786687"/>
            <a:ext cx="8640960" cy="5118019"/>
          </a:xfrm>
          <a:prstGeom prst="rect">
            <a:avLst/>
          </a:prstGeom>
        </p:spPr>
      </p:pic>
      <p:grpSp>
        <p:nvGrpSpPr>
          <p:cNvPr id="2" name="Группа 1"/>
          <p:cNvGrpSpPr/>
          <p:nvPr/>
        </p:nvGrpSpPr>
        <p:grpSpPr>
          <a:xfrm>
            <a:off x="0" y="0"/>
            <a:ext cx="10333038" cy="7200900"/>
            <a:chOff x="0" y="0"/>
            <a:chExt cx="10333038" cy="7200900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9835250" y="6835856"/>
              <a:ext cx="417062" cy="301185"/>
            </a:xfrm>
            <a:prstGeom prst="rect">
              <a:avLst/>
            </a:prstGeom>
          </p:spPr>
          <p:txBody>
            <a:bodyPr wrap="none" lIns="100152" tIns="50076" rIns="100152" bIns="50076">
              <a:spAutoFit/>
            </a:bodyPr>
            <a:lstStyle/>
            <a:p>
              <a:pPr algn="r">
                <a:defRPr/>
              </a:pPr>
              <a:r>
                <a:rPr lang="en-US" sz="1300" b="1" dirty="0">
                  <a:ln w="6350">
                    <a:noFill/>
                  </a:ln>
                  <a:solidFill>
                    <a:srgbClr val="969696"/>
                  </a:solidFill>
                  <a:effectLst>
                    <a:outerShdw blurRad="114300" dist="1016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Brush Script MT" pitchFamily="66" charset="0"/>
                  <a:cs typeface="Arial" pitchFamily="34" charset="0"/>
                </a:rPr>
                <a:t>AK</a:t>
              </a:r>
              <a:endParaRPr lang="ru-RU" sz="1300" b="1" dirty="0">
                <a:ln w="6350">
                  <a:noFill/>
                </a:ln>
                <a:solidFill>
                  <a:srgbClr val="969696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0" y="0"/>
              <a:ext cx="10333038" cy="7200900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8324" tIns="44162" rIns="88324" bIns="44162"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5127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744629" y="6815852"/>
              <a:ext cx="423368" cy="2850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5999" y="288082"/>
              <a:ext cx="712879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675086"/>
              <a:ext cx="10333038" cy="1666"/>
            </a:xfrm>
            <a:prstGeom prst="line">
              <a:avLst/>
            </a:prstGeom>
            <a:ln w="28575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8406879" y="792138"/>
            <a:ext cx="1689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u="sng" dirty="0" smtClean="0">
                <a:solidFill>
                  <a:srgbClr val="7030A0"/>
                </a:solidFill>
                <a:latin typeface="geAcadNusx"/>
              </a:rPr>
              <a:t>კონტეინერი </a:t>
            </a:r>
            <a:r>
              <a:rPr lang="ru-RU" sz="1400" b="1" u="sng" dirty="0" smtClean="0">
                <a:solidFill>
                  <a:srgbClr val="7030A0"/>
                </a:solidFill>
                <a:latin typeface="geAcadNusx"/>
              </a:rPr>
              <a:t>№</a:t>
            </a:r>
            <a:r>
              <a:rPr lang="ka-GE" sz="1400" b="1" u="sng" dirty="0" smtClean="0">
                <a:solidFill>
                  <a:srgbClr val="7030A0"/>
                </a:solidFill>
                <a:latin typeface="geAcadNusx"/>
              </a:rPr>
              <a:t>3</a:t>
            </a:r>
            <a:endParaRPr lang="en-US" sz="1400" b="1" u="sng" dirty="0">
              <a:solidFill>
                <a:srgbClr val="7030A0"/>
              </a:solidFill>
              <a:latin typeface="geAcadNusx"/>
            </a:endParaRPr>
          </a:p>
        </p:txBody>
      </p:sp>
      <p:sp>
        <p:nvSpPr>
          <p:cNvPr id="34" name="Заголовок 1"/>
          <p:cNvSpPr txBox="1">
            <a:spLocks/>
          </p:cNvSpPr>
          <p:nvPr/>
        </p:nvSpPr>
        <p:spPr>
          <a:xfrm>
            <a:off x="1049420" y="204057"/>
            <a:ext cx="8880017" cy="660089"/>
          </a:xfrm>
          <a:prstGeom prst="rect">
            <a:avLst/>
          </a:prstGeom>
        </p:spPr>
        <p:txBody>
          <a:bodyPr lIns="100152" tIns="50076" rIns="100152" bIns="50076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r">
              <a:defRPr/>
            </a:pPr>
            <a:r>
              <a:rPr lang="ka-GE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kikiAcadNusx"/>
                <a:ea typeface="+mj-ea"/>
                <a:cs typeface="+mj-cs"/>
              </a:rPr>
              <a:t>საყდრისის უბანი. მართვის მოედანი.</a:t>
            </a:r>
            <a:endParaRPr lang="ru-RU" sz="1400" b="1" i="1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kikiAcadNusx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0095" y="6169521"/>
            <a:ext cx="7056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ka-GE" sz="1200" dirty="0" smtClean="0"/>
              <a:t>ელჩამრთველები - 1 ცალი,</a:t>
            </a:r>
          </a:p>
          <a:p>
            <a:pPr marL="342900" indent="-342900">
              <a:buFontTx/>
              <a:buChar char="-"/>
            </a:pPr>
            <a:r>
              <a:rPr lang="ka-GE" sz="1200" dirty="0" smtClean="0"/>
              <a:t>ელექტროროზეტი - 3 ცალი,</a:t>
            </a:r>
          </a:p>
          <a:p>
            <a:pPr marL="342900" indent="-342900">
              <a:buFontTx/>
              <a:buChar char="-"/>
            </a:pPr>
            <a:r>
              <a:rPr lang="ka-GE" sz="1200" dirty="0" smtClean="0"/>
              <a:t>600</a:t>
            </a:r>
            <a:r>
              <a:rPr lang="en-GB" sz="1200" dirty="0" smtClean="0"/>
              <a:t>X600</a:t>
            </a:r>
            <a:r>
              <a:rPr lang="ka-GE" sz="1200" dirty="0" smtClean="0"/>
              <a:t>მმ ზომის დიოდური სანათი - 2 ცალი</a:t>
            </a:r>
            <a:r>
              <a:rPr lang="ka-GE" sz="1200" dirty="0" smtClean="0"/>
              <a:t>.</a:t>
            </a:r>
            <a:endParaRPr lang="ka-GE" sz="1200" dirty="0"/>
          </a:p>
          <a:p>
            <a:pPr marL="342900" indent="-342900">
              <a:buFontTx/>
              <a:buChar char="-"/>
            </a:pPr>
            <a:r>
              <a:rPr lang="ka-GE" sz="1200" dirty="0" smtClean="0"/>
              <a:t>კედლები-40 მმ. სისქის კედლის სენდვიჩ-პანელებით თუნუქის სისქე 0,4-0,5 მმ.</a:t>
            </a:r>
          </a:p>
          <a:p>
            <a:pPr marL="342900" indent="-342900">
              <a:buFontTx/>
              <a:buChar char="-"/>
            </a:pPr>
            <a:r>
              <a:rPr lang="ka-GE" sz="1200" dirty="0" smtClean="0"/>
              <a:t>სახურავი- 40 მმ. სისქის სახურავის სენდვიჩ-პანელები თუნუქის სისქტ 0,4-0,5 მმ.</a:t>
            </a:r>
          </a:p>
          <a:p>
            <a:pPr marL="342900" indent="-342900">
              <a:buFontTx/>
              <a:buChar char="-"/>
            </a:pPr>
            <a:r>
              <a:rPr lang="ka-GE" sz="1200" dirty="0" smtClean="0"/>
              <a:t>იატაკი- დათბუნებული ლინოლიუმი</a:t>
            </a:r>
          </a:p>
          <a:p>
            <a:pPr marL="342900" indent="-342900">
              <a:buFontTx/>
              <a:buChar char="-"/>
            </a:pPr>
            <a:r>
              <a:rPr lang="ka-GE" sz="1200" dirty="0" smtClean="0"/>
              <a:t>კარ-ფანჯრები-მეტალოპლასტმასის </a:t>
            </a:r>
          </a:p>
          <a:p>
            <a:pPr marL="342900" indent="-342900">
              <a:buFontTx/>
              <a:buChar char="-"/>
            </a:pPr>
            <a:endParaRPr lang="en-US" sz="1200" dirty="0"/>
          </a:p>
        </p:txBody>
      </p:sp>
      <p:sp>
        <p:nvSpPr>
          <p:cNvPr id="31" name="Равнобедренный треугольник 30"/>
          <p:cNvSpPr/>
          <p:nvPr/>
        </p:nvSpPr>
        <p:spPr>
          <a:xfrm rot="10800000">
            <a:off x="7614791" y="3476179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614791" y="324041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dirty="0" smtClean="0"/>
              <a:t>0.20</a:t>
            </a:r>
            <a:endParaRPr lang="en-US" sz="1400" b="1" dirty="0"/>
          </a:p>
        </p:txBody>
      </p:sp>
      <p:sp>
        <p:nvSpPr>
          <p:cNvPr id="33" name="Равнобедренный треугольник 32"/>
          <p:cNvSpPr/>
          <p:nvPr/>
        </p:nvSpPr>
        <p:spPr>
          <a:xfrm rot="10800000">
            <a:off x="3078287" y="4320530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078287" y="4084761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dirty="0" smtClean="0"/>
              <a:t>0.80</a:t>
            </a:r>
            <a:endParaRPr lang="en-US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86199" y="3692203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h=2400mm</a:t>
            </a:r>
            <a:endParaRPr lang="en-US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278087" y="2972123"/>
            <a:ext cx="2808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22103" y="2736354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dirty="0" smtClean="0"/>
              <a:t>ღიობი ფანჯრის გარეშე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89469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5" y="1063756"/>
            <a:ext cx="8631932" cy="5004438"/>
          </a:xfrm>
          <a:prstGeom prst="rect">
            <a:avLst/>
          </a:prstGeom>
        </p:spPr>
      </p:pic>
      <p:grpSp>
        <p:nvGrpSpPr>
          <p:cNvPr id="2" name="Группа 1"/>
          <p:cNvGrpSpPr/>
          <p:nvPr/>
        </p:nvGrpSpPr>
        <p:grpSpPr>
          <a:xfrm>
            <a:off x="0" y="0"/>
            <a:ext cx="10333038" cy="7200900"/>
            <a:chOff x="0" y="0"/>
            <a:chExt cx="10333038" cy="7200900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9835250" y="6835856"/>
              <a:ext cx="417062" cy="301185"/>
            </a:xfrm>
            <a:prstGeom prst="rect">
              <a:avLst/>
            </a:prstGeom>
          </p:spPr>
          <p:txBody>
            <a:bodyPr wrap="none" lIns="100152" tIns="50076" rIns="100152" bIns="50076">
              <a:spAutoFit/>
            </a:bodyPr>
            <a:lstStyle/>
            <a:p>
              <a:pPr algn="r">
                <a:defRPr/>
              </a:pPr>
              <a:r>
                <a:rPr lang="en-US" sz="1300" b="1" dirty="0">
                  <a:ln w="6350">
                    <a:noFill/>
                  </a:ln>
                  <a:solidFill>
                    <a:srgbClr val="969696"/>
                  </a:solidFill>
                  <a:effectLst>
                    <a:outerShdw blurRad="114300" dist="1016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Brush Script MT" pitchFamily="66" charset="0"/>
                  <a:cs typeface="Arial" pitchFamily="34" charset="0"/>
                </a:rPr>
                <a:t>AK</a:t>
              </a:r>
              <a:endParaRPr lang="ru-RU" sz="1300" b="1" dirty="0">
                <a:ln w="6350">
                  <a:noFill/>
                </a:ln>
                <a:solidFill>
                  <a:srgbClr val="969696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0" y="0"/>
              <a:ext cx="10333038" cy="7200900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8324" tIns="44162" rIns="88324" bIns="44162"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5127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744629" y="6815852"/>
              <a:ext cx="423368" cy="2850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5999" y="288082"/>
              <a:ext cx="712879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675086"/>
              <a:ext cx="10333038" cy="1666"/>
            </a:xfrm>
            <a:prstGeom prst="line">
              <a:avLst/>
            </a:prstGeom>
            <a:ln w="28575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8406879" y="792138"/>
            <a:ext cx="1689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u="sng" dirty="0" smtClean="0">
                <a:solidFill>
                  <a:srgbClr val="7030A0"/>
                </a:solidFill>
                <a:latin typeface="geAcadNusx"/>
              </a:rPr>
              <a:t>კონტეინერი </a:t>
            </a:r>
            <a:r>
              <a:rPr lang="ru-RU" sz="1400" b="1" u="sng" dirty="0" smtClean="0">
                <a:solidFill>
                  <a:srgbClr val="7030A0"/>
                </a:solidFill>
                <a:latin typeface="geAcadNusx"/>
              </a:rPr>
              <a:t>№</a:t>
            </a:r>
            <a:r>
              <a:rPr lang="ka-GE" sz="1400" b="1" u="sng" dirty="0" smtClean="0">
                <a:solidFill>
                  <a:srgbClr val="7030A0"/>
                </a:solidFill>
                <a:latin typeface="geAcadNusx"/>
              </a:rPr>
              <a:t>4</a:t>
            </a:r>
            <a:endParaRPr lang="en-US" sz="1400" b="1" u="sng" dirty="0">
              <a:solidFill>
                <a:srgbClr val="7030A0"/>
              </a:solidFill>
              <a:latin typeface="geAcadNusx"/>
            </a:endParaRPr>
          </a:p>
        </p:txBody>
      </p:sp>
      <p:sp>
        <p:nvSpPr>
          <p:cNvPr id="34" name="Заголовок 1"/>
          <p:cNvSpPr txBox="1">
            <a:spLocks/>
          </p:cNvSpPr>
          <p:nvPr/>
        </p:nvSpPr>
        <p:spPr>
          <a:xfrm>
            <a:off x="1049420" y="204057"/>
            <a:ext cx="8880017" cy="660089"/>
          </a:xfrm>
          <a:prstGeom prst="rect">
            <a:avLst/>
          </a:prstGeom>
        </p:spPr>
        <p:txBody>
          <a:bodyPr lIns="100152" tIns="50076" rIns="100152" bIns="50076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r">
              <a:defRPr/>
            </a:pPr>
            <a:r>
              <a:rPr lang="ka-GE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kikiAcadNusx"/>
                <a:ea typeface="+mj-ea"/>
                <a:cs typeface="+mj-cs"/>
              </a:rPr>
              <a:t>საყდრისის უბანი. მართვის მოედანი.</a:t>
            </a:r>
            <a:endParaRPr lang="ru-RU" sz="1400" b="1" i="1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kikiAcadNusx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0095" y="6174154"/>
            <a:ext cx="70567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ka-GE" sz="1200" dirty="0" smtClean="0"/>
              <a:t>ელჩამრთველები - 2 ცალი,</a:t>
            </a:r>
          </a:p>
          <a:p>
            <a:pPr marL="342900" indent="-342900">
              <a:buFontTx/>
              <a:buChar char="-"/>
            </a:pPr>
            <a:r>
              <a:rPr lang="ka-GE" sz="1200" dirty="0" smtClean="0"/>
              <a:t>ელექტროროზეტი - 7 ცალი,</a:t>
            </a:r>
          </a:p>
          <a:p>
            <a:pPr marL="342900" indent="-342900">
              <a:buFontTx/>
              <a:buChar char="-"/>
            </a:pPr>
            <a:r>
              <a:rPr lang="ka-GE" sz="1200" dirty="0" smtClean="0"/>
              <a:t>600</a:t>
            </a:r>
            <a:r>
              <a:rPr lang="en-GB" sz="1200" dirty="0" smtClean="0"/>
              <a:t>X600</a:t>
            </a:r>
            <a:r>
              <a:rPr lang="ka-GE" sz="1200" dirty="0" smtClean="0"/>
              <a:t>მმ ზომის დიოდური სანათი - 2 ცალი</a:t>
            </a:r>
            <a:r>
              <a:rPr lang="ka-GE" sz="1200" dirty="0" smtClean="0"/>
              <a:t>.</a:t>
            </a:r>
          </a:p>
          <a:p>
            <a:pPr marL="342900" indent="-342900">
              <a:buFontTx/>
              <a:buChar char="-"/>
            </a:pPr>
            <a:r>
              <a:rPr lang="ka-GE" sz="1200" dirty="0" smtClean="0"/>
              <a:t>კედლები-40 მმ. სისქის კედლის სენდვიჩ-პანელებით თუნუქის სისქე 0,4-0,5 მმ.</a:t>
            </a:r>
          </a:p>
          <a:p>
            <a:pPr marL="342900" indent="-342900">
              <a:buFontTx/>
              <a:buChar char="-"/>
            </a:pPr>
            <a:r>
              <a:rPr lang="ka-GE" sz="1200" dirty="0" smtClean="0"/>
              <a:t>სახურავი- 40 მმ. სისქის სახურავის სენდვიჩ-პანელებით  თუნუქის სისქე 0,4-0,5 მმ.</a:t>
            </a:r>
          </a:p>
          <a:p>
            <a:pPr marL="342900" indent="-342900">
              <a:buFontTx/>
              <a:buChar char="-"/>
            </a:pPr>
            <a:r>
              <a:rPr lang="ka-GE" sz="1200" dirty="0" smtClean="0"/>
              <a:t>იატაკი- დათბუნებული ლინოლიუმი</a:t>
            </a:r>
          </a:p>
          <a:p>
            <a:pPr marL="342900" indent="-342900">
              <a:buFontTx/>
              <a:buChar char="-"/>
            </a:pPr>
            <a:r>
              <a:rPr lang="ka-GE" sz="1200" smtClean="0"/>
              <a:t>კარ-ფანჯრები - მეტალოპლასტმასის</a:t>
            </a:r>
            <a:endParaRPr lang="en-US" sz="1200" dirty="0"/>
          </a:p>
        </p:txBody>
      </p:sp>
      <p:sp>
        <p:nvSpPr>
          <p:cNvPr id="29" name="Равнобедренный треугольник 28"/>
          <p:cNvSpPr/>
          <p:nvPr/>
        </p:nvSpPr>
        <p:spPr>
          <a:xfrm rot="10800000">
            <a:off x="6030615" y="2108027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030615" y="1872258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dirty="0" smtClean="0"/>
              <a:t>0.20</a:t>
            </a:r>
            <a:endParaRPr lang="en-US" sz="1400" b="1" dirty="0"/>
          </a:p>
        </p:txBody>
      </p:sp>
      <p:sp>
        <p:nvSpPr>
          <p:cNvPr id="31" name="Равнобедренный треугольник 30"/>
          <p:cNvSpPr/>
          <p:nvPr/>
        </p:nvSpPr>
        <p:spPr>
          <a:xfrm rot="10800000">
            <a:off x="8118847" y="3744466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8118847" y="3508697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dirty="0" smtClean="0"/>
              <a:t>0.20</a:t>
            </a:r>
            <a:endParaRPr lang="en-US" sz="1400" b="1" dirty="0"/>
          </a:p>
        </p:txBody>
      </p:sp>
      <p:sp>
        <p:nvSpPr>
          <p:cNvPr id="33" name="Равнобедренный треугольник 32"/>
          <p:cNvSpPr/>
          <p:nvPr/>
        </p:nvSpPr>
        <p:spPr>
          <a:xfrm rot="10800000">
            <a:off x="3078288" y="4536553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078288" y="4300784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dirty="0" smtClean="0"/>
              <a:t>0.80</a:t>
            </a:r>
            <a:endParaRPr lang="en-US" sz="1400" b="1" dirty="0"/>
          </a:p>
        </p:txBody>
      </p:sp>
      <p:sp>
        <p:nvSpPr>
          <p:cNvPr id="36" name="Равнобедренный треугольник 35"/>
          <p:cNvSpPr/>
          <p:nvPr/>
        </p:nvSpPr>
        <p:spPr>
          <a:xfrm rot="10800000">
            <a:off x="6750695" y="4536553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750695" y="4300784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dirty="0" smtClean="0"/>
              <a:t>0.80</a:t>
            </a:r>
            <a:endParaRPr lang="en-US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86199" y="3692203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h=2400mm</a:t>
            </a:r>
            <a:endParaRPr lang="en-US" dirty="0"/>
          </a:p>
        </p:txBody>
      </p:sp>
      <p:sp>
        <p:nvSpPr>
          <p:cNvPr id="26" name="Равнобедренный треугольник 25"/>
          <p:cNvSpPr/>
          <p:nvPr/>
        </p:nvSpPr>
        <p:spPr>
          <a:xfrm rot="10800000">
            <a:off x="1638127" y="3620195"/>
            <a:ext cx="288032" cy="144016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638127" y="338442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dirty="0" smtClean="0"/>
              <a:t>0.20</a:t>
            </a:r>
            <a:endParaRPr lang="en-US" sz="1400" b="1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>
            <a:off x="7182743" y="1872258"/>
            <a:ext cx="576064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5310535" y="2664346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166519" y="2428577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dirty="0" smtClean="0"/>
              <a:t>ღიობი ფანჯრის გარეშე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48615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8514</TotalTime>
  <Words>283</Words>
  <Application>Microsoft Office PowerPoint</Application>
  <PresentationFormat>Произвольный</PresentationFormat>
  <Paragraphs>74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6" baseType="lpstr">
      <vt:lpstr>Arial</vt:lpstr>
      <vt:lpstr>Book Antiqua</vt:lpstr>
      <vt:lpstr>Brush Script MT</vt:lpstr>
      <vt:lpstr>geAcadNusx</vt:lpstr>
      <vt:lpstr>kikiAcadNusx</vt:lpstr>
      <vt:lpstr>Lucida Sans</vt:lpstr>
      <vt:lpstr>Times New Roman</vt:lpstr>
      <vt:lpstr>Wingdings</vt:lpstr>
      <vt:lpstr>Wingdings 2</vt:lpstr>
      <vt:lpstr>Wingdings 3</vt:lpstr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Deftones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кусиани</dc:creator>
  <cp:lastModifiedBy>Spiridon Moseshvili</cp:lastModifiedBy>
  <cp:revision>898</cp:revision>
  <cp:lastPrinted>2018-11-09T04:30:45Z</cp:lastPrinted>
  <dcterms:created xsi:type="dcterms:W3CDTF">2008-07-04T11:56:19Z</dcterms:created>
  <dcterms:modified xsi:type="dcterms:W3CDTF">2021-01-27T12:26:08Z</dcterms:modified>
</cp:coreProperties>
</file>